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1776055"/>
            <a:ext cx="4919305" cy="467748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1914644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702"/>
              </a:lnSpc>
              <a:buNone/>
            </a:pPr>
            <a:r>
              <a:rPr lang="en-US" sz="6162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 to Cab Booking System</a:t>
            </a:r>
            <a:endParaRPr lang="en-US" sz="6162" dirty="0"/>
          </a:p>
        </p:txBody>
      </p:sp>
      <p:sp>
        <p:nvSpPr>
          <p:cNvPr id="7" name="Text 2"/>
          <p:cNvSpPr/>
          <p:nvPr/>
        </p:nvSpPr>
        <p:spPr>
          <a:xfrm>
            <a:off x="793790" y="4211241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Welcome to the world of convenient transportation! This presentation will guide you through the development of a user-friendly cab booking system, streamlining your transportation needs and offering a seamless experience for both users and drivers.</a:t>
            </a:r>
            <a:endParaRPr lang="en-US" sz="1786" dirty="0"/>
          </a:p>
        </p:txBody>
      </p:sp>
      <p:sp>
        <p:nvSpPr>
          <p:cNvPr id="8" name="Shape 3"/>
          <p:cNvSpPr/>
          <p:nvPr/>
        </p:nvSpPr>
        <p:spPr>
          <a:xfrm>
            <a:off x="793790" y="593490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942528"/>
            <a:ext cx="347663" cy="34766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270040" y="5918002"/>
            <a:ext cx="2136338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Sai Santhosh</a:t>
            </a:r>
            <a:endParaRPr lang="en-US" sz="2233" dirty="0"/>
          </a:p>
        </p:txBody>
      </p:sp>
      <p:pic>
        <p:nvPicPr>
          <p:cNvPr id="11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811298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HTML Structure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2973705"/>
            <a:ext cx="130428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foundation of our cab booking system lies in a well-organized HTML structure. We will create a clear hierarchy using divs, headers, and paragraphs to separate the different components of the system.</a:t>
            </a:r>
            <a:endParaRPr lang="en-US" sz="1786" dirty="0"/>
          </a:p>
        </p:txBody>
      </p:sp>
      <p:sp>
        <p:nvSpPr>
          <p:cNvPr id="6" name="Text 3"/>
          <p:cNvSpPr/>
          <p:nvPr/>
        </p:nvSpPr>
        <p:spPr>
          <a:xfrm>
            <a:off x="793790" y="418147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Interface</a:t>
            </a:r>
            <a:endParaRPr lang="en-US" sz="2233" dirty="0"/>
          </a:p>
        </p:txBody>
      </p:sp>
      <p:sp>
        <p:nvSpPr>
          <p:cNvPr id="7" name="Text 4"/>
          <p:cNvSpPr/>
          <p:nvPr/>
        </p:nvSpPr>
        <p:spPr>
          <a:xfrm>
            <a:off x="793790" y="4762619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user interface will be designed to provide an intuitive and engaging experience for passengers.</a:t>
            </a:r>
            <a:endParaRPr lang="en-US" sz="1786" dirty="0"/>
          </a:p>
        </p:txBody>
      </p:sp>
      <p:sp>
        <p:nvSpPr>
          <p:cNvPr id="8" name="Text 5"/>
          <p:cNvSpPr/>
          <p:nvPr/>
        </p:nvSpPr>
        <p:spPr>
          <a:xfrm>
            <a:off x="5332928" y="418147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Booking Form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5332928" y="4762619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section will handle user input, allowing them to specify their pick-up location, destination, and other preferences.</a:t>
            </a:r>
            <a:endParaRPr lang="en-US" sz="1786" dirty="0"/>
          </a:p>
        </p:txBody>
      </p:sp>
      <p:sp>
        <p:nvSpPr>
          <p:cNvPr id="10" name="Text 7"/>
          <p:cNvSpPr/>
          <p:nvPr/>
        </p:nvSpPr>
        <p:spPr>
          <a:xfrm>
            <a:off x="9872067" y="418147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Driver Dashboard</a:t>
            </a:r>
            <a:endParaRPr lang="en-US" sz="2233" dirty="0"/>
          </a:p>
        </p:txBody>
      </p:sp>
      <p:sp>
        <p:nvSpPr>
          <p:cNvPr id="11" name="Text 8"/>
          <p:cNvSpPr/>
          <p:nvPr/>
        </p:nvSpPr>
        <p:spPr>
          <a:xfrm>
            <a:off x="9872067" y="4762619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driver dashboard will allow drivers to track ride requests, manage their routes, and accept or decline bookings.</a:t>
            </a:r>
            <a:endParaRPr lang="en-US" sz="1786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4" y="2251353"/>
            <a:ext cx="4969193" cy="372689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10538" y="735211"/>
            <a:ext cx="5399723" cy="646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91"/>
              </a:lnSpc>
              <a:buNone/>
            </a:pPr>
            <a:r>
              <a:rPr lang="en-US" sz="4073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Interface Design</a:t>
            </a:r>
            <a:endParaRPr lang="en-US" sz="4073" dirty="0"/>
          </a:p>
        </p:txBody>
      </p:sp>
      <p:sp>
        <p:nvSpPr>
          <p:cNvPr id="7" name="Text 2"/>
          <p:cNvSpPr/>
          <p:nvPr/>
        </p:nvSpPr>
        <p:spPr>
          <a:xfrm>
            <a:off x="6210538" y="1691997"/>
            <a:ext cx="7695724" cy="9929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07"/>
              </a:lnSpc>
              <a:buNone/>
            </a:pPr>
            <a:r>
              <a:rPr lang="en-US" sz="162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User Interface (UI) of the cab booking system is crucial to its success. A visually appealing and user-friendly design can enhance the overall experience for passengers.</a:t>
            </a:r>
            <a:endParaRPr lang="en-US" sz="1629" dirty="0"/>
          </a:p>
        </p:txBody>
      </p:sp>
      <p:sp>
        <p:nvSpPr>
          <p:cNvPr id="8" name="Shape 3"/>
          <p:cNvSpPr/>
          <p:nvPr/>
        </p:nvSpPr>
        <p:spPr>
          <a:xfrm>
            <a:off x="6210538" y="2917627"/>
            <a:ext cx="3744516" cy="2184916"/>
          </a:xfrm>
          <a:prstGeom prst="roundRect">
            <a:avLst>
              <a:gd name="adj" fmla="val 1705"/>
            </a:avLst>
          </a:prstGeom>
          <a:solidFill>
            <a:srgbClr val="3A3B3C"/>
          </a:solidFill>
          <a:ln/>
        </p:spPr>
      </p:sp>
      <p:sp>
        <p:nvSpPr>
          <p:cNvPr id="9" name="Text 4"/>
          <p:cNvSpPr/>
          <p:nvPr/>
        </p:nvSpPr>
        <p:spPr>
          <a:xfrm>
            <a:off x="6417350" y="3124438"/>
            <a:ext cx="2586276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6"/>
              </a:lnSpc>
              <a:buNone/>
            </a:pPr>
            <a:r>
              <a:rPr lang="en-US" sz="203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Intuitive Navigation</a:t>
            </a:r>
            <a:endParaRPr lang="en-US" sz="2036" dirty="0"/>
          </a:p>
        </p:txBody>
      </p:sp>
      <p:sp>
        <p:nvSpPr>
          <p:cNvPr id="10" name="Text 5"/>
          <p:cNvSpPr/>
          <p:nvPr/>
        </p:nvSpPr>
        <p:spPr>
          <a:xfrm>
            <a:off x="6417350" y="3571756"/>
            <a:ext cx="3330893" cy="9929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07"/>
              </a:lnSpc>
              <a:buNone/>
            </a:pPr>
            <a:r>
              <a:rPr lang="en-US" sz="162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system should be easy to navigate, with clear labels and logical flow.</a:t>
            </a:r>
            <a:endParaRPr lang="en-US" sz="1629" dirty="0"/>
          </a:p>
        </p:txBody>
      </p:sp>
      <p:sp>
        <p:nvSpPr>
          <p:cNvPr id="11" name="Shape 6"/>
          <p:cNvSpPr/>
          <p:nvPr/>
        </p:nvSpPr>
        <p:spPr>
          <a:xfrm>
            <a:off x="10161865" y="2917627"/>
            <a:ext cx="3744516" cy="2184916"/>
          </a:xfrm>
          <a:prstGeom prst="roundRect">
            <a:avLst>
              <a:gd name="adj" fmla="val 1705"/>
            </a:avLst>
          </a:prstGeom>
          <a:solidFill>
            <a:srgbClr val="3A3B3C"/>
          </a:solidFill>
          <a:ln/>
        </p:spPr>
      </p:sp>
      <p:sp>
        <p:nvSpPr>
          <p:cNvPr id="12" name="Text 7"/>
          <p:cNvSpPr/>
          <p:nvPr/>
        </p:nvSpPr>
        <p:spPr>
          <a:xfrm>
            <a:off x="10368677" y="3124438"/>
            <a:ext cx="2586276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6"/>
              </a:lnSpc>
              <a:buNone/>
            </a:pPr>
            <a:r>
              <a:rPr lang="en-US" sz="203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Responsive Layout</a:t>
            </a:r>
            <a:endParaRPr lang="en-US" sz="2036" dirty="0"/>
          </a:p>
        </p:txBody>
      </p:sp>
      <p:sp>
        <p:nvSpPr>
          <p:cNvPr id="13" name="Text 8"/>
          <p:cNvSpPr/>
          <p:nvPr/>
        </p:nvSpPr>
        <p:spPr>
          <a:xfrm>
            <a:off x="10368677" y="3571756"/>
            <a:ext cx="3330893" cy="13239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07"/>
              </a:lnSpc>
              <a:buNone/>
            </a:pPr>
            <a:r>
              <a:rPr lang="en-US" sz="162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design should adapt to different screen sizes, ensuring optimal viewing on mobile devices and desktops.</a:t>
            </a:r>
            <a:endParaRPr lang="en-US" sz="1629" dirty="0"/>
          </a:p>
        </p:txBody>
      </p:sp>
      <p:sp>
        <p:nvSpPr>
          <p:cNvPr id="14" name="Shape 9"/>
          <p:cNvSpPr/>
          <p:nvPr/>
        </p:nvSpPr>
        <p:spPr>
          <a:xfrm>
            <a:off x="6210538" y="5309354"/>
            <a:ext cx="3744516" cy="2184916"/>
          </a:xfrm>
          <a:prstGeom prst="roundRect">
            <a:avLst>
              <a:gd name="adj" fmla="val 1705"/>
            </a:avLst>
          </a:prstGeom>
          <a:solidFill>
            <a:srgbClr val="3A3B3C"/>
          </a:solidFill>
          <a:ln/>
        </p:spPr>
      </p:sp>
      <p:sp>
        <p:nvSpPr>
          <p:cNvPr id="15" name="Text 10"/>
          <p:cNvSpPr/>
          <p:nvPr/>
        </p:nvSpPr>
        <p:spPr>
          <a:xfrm>
            <a:off x="6417350" y="5516166"/>
            <a:ext cx="2586276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6"/>
              </a:lnSpc>
              <a:buNone/>
            </a:pPr>
            <a:r>
              <a:rPr lang="en-US" sz="203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 Appeal</a:t>
            </a:r>
            <a:endParaRPr lang="en-US" sz="2036" dirty="0"/>
          </a:p>
        </p:txBody>
      </p:sp>
      <p:sp>
        <p:nvSpPr>
          <p:cNvPr id="16" name="Text 11"/>
          <p:cNvSpPr/>
          <p:nvPr/>
        </p:nvSpPr>
        <p:spPr>
          <a:xfrm>
            <a:off x="6417350" y="5963483"/>
            <a:ext cx="3330893" cy="13239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07"/>
              </a:lnSpc>
              <a:buNone/>
            </a:pPr>
            <a:r>
              <a:rPr lang="en-US" sz="162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UI should be visually engaging, incorporating a pleasing color scheme and clear typography.</a:t>
            </a:r>
            <a:endParaRPr lang="en-US" sz="1629" dirty="0"/>
          </a:p>
        </p:txBody>
      </p:sp>
      <p:sp>
        <p:nvSpPr>
          <p:cNvPr id="17" name="Shape 12"/>
          <p:cNvSpPr/>
          <p:nvPr/>
        </p:nvSpPr>
        <p:spPr>
          <a:xfrm>
            <a:off x="10161865" y="5309354"/>
            <a:ext cx="3744516" cy="2184916"/>
          </a:xfrm>
          <a:prstGeom prst="roundRect">
            <a:avLst>
              <a:gd name="adj" fmla="val 1705"/>
            </a:avLst>
          </a:prstGeom>
          <a:solidFill>
            <a:srgbClr val="3A3B3C"/>
          </a:solidFill>
          <a:ln/>
        </p:spPr>
      </p:sp>
      <p:sp>
        <p:nvSpPr>
          <p:cNvPr id="18" name="Text 13"/>
          <p:cNvSpPr/>
          <p:nvPr/>
        </p:nvSpPr>
        <p:spPr>
          <a:xfrm>
            <a:off x="10368677" y="5516166"/>
            <a:ext cx="2704743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6"/>
              </a:lnSpc>
              <a:buNone/>
            </a:pPr>
            <a:r>
              <a:rPr lang="en-US" sz="203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Accessibility Features</a:t>
            </a:r>
            <a:endParaRPr lang="en-US" sz="2036" dirty="0"/>
          </a:p>
        </p:txBody>
      </p:sp>
      <p:sp>
        <p:nvSpPr>
          <p:cNvPr id="19" name="Text 14"/>
          <p:cNvSpPr/>
          <p:nvPr/>
        </p:nvSpPr>
        <p:spPr>
          <a:xfrm>
            <a:off x="10368677" y="5963483"/>
            <a:ext cx="3330893" cy="13239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07"/>
              </a:lnSpc>
              <a:buNone/>
            </a:pPr>
            <a:r>
              <a:rPr lang="en-US" sz="162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system should cater to users with disabilities, offering options for screen readers and alternative navigation methods.</a:t>
            </a:r>
            <a:endParaRPr lang="en-US" sz="1629" dirty="0"/>
          </a:p>
        </p:txBody>
      </p:sp>
      <p:pic>
        <p:nvPicPr>
          <p:cNvPr id="2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675" y="2103120"/>
            <a:ext cx="4966930" cy="402324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27234" y="736163"/>
            <a:ext cx="5194459" cy="6492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13"/>
              </a:lnSpc>
              <a:buNone/>
            </a:pPr>
            <a:r>
              <a:rPr lang="en-US" sz="409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Booking Form</a:t>
            </a:r>
            <a:endParaRPr lang="en-US" sz="4090" dirty="0"/>
          </a:p>
        </p:txBody>
      </p:sp>
      <p:sp>
        <p:nvSpPr>
          <p:cNvPr id="7" name="Text 2"/>
          <p:cNvSpPr/>
          <p:nvPr/>
        </p:nvSpPr>
        <p:spPr>
          <a:xfrm>
            <a:off x="727234" y="1696998"/>
            <a:ext cx="7689533" cy="6648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18"/>
              </a:lnSpc>
              <a:buNone/>
            </a:pPr>
            <a:r>
              <a:rPr lang="en-US" sz="163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booking form acts as the central point of interaction for passengers. It captures essential information needed to fulfill their ride requests.</a:t>
            </a:r>
            <a:endParaRPr lang="en-US" sz="1636" dirty="0"/>
          </a:p>
        </p:txBody>
      </p:sp>
      <p:sp>
        <p:nvSpPr>
          <p:cNvPr id="8" name="Shape 3"/>
          <p:cNvSpPr/>
          <p:nvPr/>
        </p:nvSpPr>
        <p:spPr>
          <a:xfrm>
            <a:off x="727234" y="2829282"/>
            <a:ext cx="467439" cy="467439"/>
          </a:xfrm>
          <a:prstGeom prst="roundRect">
            <a:avLst>
              <a:gd name="adj" fmla="val 8001"/>
            </a:avLst>
          </a:prstGeom>
          <a:solidFill>
            <a:srgbClr val="3A3B3C"/>
          </a:solidFill>
          <a:ln/>
        </p:spPr>
      </p:sp>
      <p:sp>
        <p:nvSpPr>
          <p:cNvPr id="9" name="Text 4"/>
          <p:cNvSpPr/>
          <p:nvPr/>
        </p:nvSpPr>
        <p:spPr>
          <a:xfrm>
            <a:off x="907137" y="2907149"/>
            <a:ext cx="107513" cy="311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54"/>
              </a:lnSpc>
              <a:buNone/>
            </a:pPr>
            <a:r>
              <a:rPr lang="en-US" sz="2454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54" dirty="0"/>
          </a:p>
        </p:txBody>
      </p:sp>
      <p:sp>
        <p:nvSpPr>
          <p:cNvPr id="10" name="Text 5"/>
          <p:cNvSpPr/>
          <p:nvPr/>
        </p:nvSpPr>
        <p:spPr>
          <a:xfrm>
            <a:off x="1402437" y="2829282"/>
            <a:ext cx="2597229" cy="324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56"/>
              </a:lnSpc>
              <a:buNone/>
            </a:pPr>
            <a:r>
              <a:rPr lang="en-US" sz="2045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Pick-up Location</a:t>
            </a:r>
            <a:endParaRPr lang="en-US" sz="2045" dirty="0"/>
          </a:p>
        </p:txBody>
      </p:sp>
      <p:sp>
        <p:nvSpPr>
          <p:cNvPr id="11" name="Text 6"/>
          <p:cNvSpPr/>
          <p:nvPr/>
        </p:nvSpPr>
        <p:spPr>
          <a:xfrm>
            <a:off x="1402437" y="3278505"/>
            <a:ext cx="3065740" cy="19945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18"/>
              </a:lnSpc>
              <a:buNone/>
            </a:pPr>
            <a:r>
              <a:rPr lang="en-US" sz="163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Allows users to input their starting point, which can be done by typing an address, selecting from a list of landmarks, or using GPS coordinates.</a:t>
            </a:r>
            <a:endParaRPr lang="en-US" sz="1636" dirty="0"/>
          </a:p>
        </p:txBody>
      </p:sp>
      <p:sp>
        <p:nvSpPr>
          <p:cNvPr id="12" name="Shape 7"/>
          <p:cNvSpPr/>
          <p:nvPr/>
        </p:nvSpPr>
        <p:spPr>
          <a:xfrm>
            <a:off x="4675942" y="2829282"/>
            <a:ext cx="467439" cy="467439"/>
          </a:xfrm>
          <a:prstGeom prst="roundRect">
            <a:avLst>
              <a:gd name="adj" fmla="val 8001"/>
            </a:avLst>
          </a:prstGeom>
          <a:solidFill>
            <a:srgbClr val="3A3B3C"/>
          </a:solidFill>
          <a:ln/>
        </p:spPr>
      </p:sp>
      <p:sp>
        <p:nvSpPr>
          <p:cNvPr id="13" name="Text 8"/>
          <p:cNvSpPr/>
          <p:nvPr/>
        </p:nvSpPr>
        <p:spPr>
          <a:xfrm>
            <a:off x="4814054" y="2907149"/>
            <a:ext cx="191095" cy="311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54"/>
              </a:lnSpc>
              <a:buNone/>
            </a:pPr>
            <a:r>
              <a:rPr lang="en-US" sz="2454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54" dirty="0"/>
          </a:p>
        </p:txBody>
      </p:sp>
      <p:sp>
        <p:nvSpPr>
          <p:cNvPr id="14" name="Text 9"/>
          <p:cNvSpPr/>
          <p:nvPr/>
        </p:nvSpPr>
        <p:spPr>
          <a:xfrm>
            <a:off x="5351145" y="2829282"/>
            <a:ext cx="2597229" cy="324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56"/>
              </a:lnSpc>
              <a:buNone/>
            </a:pPr>
            <a:r>
              <a:rPr lang="en-US" sz="2045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Destination</a:t>
            </a:r>
            <a:endParaRPr lang="en-US" sz="2045" dirty="0"/>
          </a:p>
        </p:txBody>
      </p:sp>
      <p:sp>
        <p:nvSpPr>
          <p:cNvPr id="15" name="Text 10"/>
          <p:cNvSpPr/>
          <p:nvPr/>
        </p:nvSpPr>
        <p:spPr>
          <a:xfrm>
            <a:off x="5351145" y="3278505"/>
            <a:ext cx="3065740" cy="9972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18"/>
              </a:lnSpc>
              <a:buNone/>
            </a:pPr>
            <a:r>
              <a:rPr lang="en-US" sz="163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Similar to pick-up location, users can input their desired destination.</a:t>
            </a:r>
            <a:endParaRPr lang="en-US" sz="1636" dirty="0"/>
          </a:p>
        </p:txBody>
      </p:sp>
      <p:sp>
        <p:nvSpPr>
          <p:cNvPr id="16" name="Shape 11"/>
          <p:cNvSpPr/>
          <p:nvPr/>
        </p:nvSpPr>
        <p:spPr>
          <a:xfrm>
            <a:off x="727234" y="5714524"/>
            <a:ext cx="467439" cy="467439"/>
          </a:xfrm>
          <a:prstGeom prst="roundRect">
            <a:avLst>
              <a:gd name="adj" fmla="val 8001"/>
            </a:avLst>
          </a:prstGeom>
          <a:solidFill>
            <a:srgbClr val="3A3B3C"/>
          </a:solidFill>
          <a:ln/>
        </p:spPr>
      </p:sp>
      <p:sp>
        <p:nvSpPr>
          <p:cNvPr id="17" name="Text 12"/>
          <p:cNvSpPr/>
          <p:nvPr/>
        </p:nvSpPr>
        <p:spPr>
          <a:xfrm>
            <a:off x="864275" y="5792391"/>
            <a:ext cx="193238" cy="311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54"/>
              </a:lnSpc>
              <a:buNone/>
            </a:pPr>
            <a:r>
              <a:rPr lang="en-US" sz="2454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54" dirty="0"/>
          </a:p>
        </p:txBody>
      </p:sp>
      <p:sp>
        <p:nvSpPr>
          <p:cNvPr id="18" name="Text 13"/>
          <p:cNvSpPr/>
          <p:nvPr/>
        </p:nvSpPr>
        <p:spPr>
          <a:xfrm>
            <a:off x="1402437" y="5714524"/>
            <a:ext cx="2597229" cy="324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56"/>
              </a:lnSpc>
              <a:buNone/>
            </a:pPr>
            <a:r>
              <a:rPr lang="en-US" sz="2045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Ride Preferences</a:t>
            </a:r>
            <a:endParaRPr lang="en-US" sz="2045" dirty="0"/>
          </a:p>
        </p:txBody>
      </p:sp>
      <p:sp>
        <p:nvSpPr>
          <p:cNvPr id="19" name="Text 14"/>
          <p:cNvSpPr/>
          <p:nvPr/>
        </p:nvSpPr>
        <p:spPr>
          <a:xfrm>
            <a:off x="1402437" y="6163747"/>
            <a:ext cx="3065740" cy="13296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18"/>
              </a:lnSpc>
              <a:buNone/>
            </a:pPr>
            <a:r>
              <a:rPr lang="en-US" sz="163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can specify their preferences, such as vehicle type, car features, and payment methods.</a:t>
            </a:r>
            <a:endParaRPr lang="en-US" sz="1636" dirty="0"/>
          </a:p>
        </p:txBody>
      </p:sp>
      <p:sp>
        <p:nvSpPr>
          <p:cNvPr id="20" name="Shape 15"/>
          <p:cNvSpPr/>
          <p:nvPr/>
        </p:nvSpPr>
        <p:spPr>
          <a:xfrm>
            <a:off x="4675942" y="5714524"/>
            <a:ext cx="467439" cy="467439"/>
          </a:xfrm>
          <a:prstGeom prst="roundRect">
            <a:avLst>
              <a:gd name="adj" fmla="val 8001"/>
            </a:avLst>
          </a:prstGeom>
          <a:solidFill>
            <a:srgbClr val="3A3B3C"/>
          </a:solidFill>
          <a:ln/>
        </p:spPr>
      </p:sp>
      <p:sp>
        <p:nvSpPr>
          <p:cNvPr id="21" name="Text 16"/>
          <p:cNvSpPr/>
          <p:nvPr/>
        </p:nvSpPr>
        <p:spPr>
          <a:xfrm>
            <a:off x="4818459" y="5792391"/>
            <a:ext cx="182285" cy="311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54"/>
              </a:lnSpc>
              <a:buNone/>
            </a:pPr>
            <a:r>
              <a:rPr lang="en-US" sz="2454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454" dirty="0"/>
          </a:p>
        </p:txBody>
      </p:sp>
      <p:sp>
        <p:nvSpPr>
          <p:cNvPr id="22" name="Text 17"/>
          <p:cNvSpPr/>
          <p:nvPr/>
        </p:nvSpPr>
        <p:spPr>
          <a:xfrm>
            <a:off x="5351145" y="5714524"/>
            <a:ext cx="2597229" cy="324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56"/>
              </a:lnSpc>
              <a:buNone/>
            </a:pPr>
            <a:r>
              <a:rPr lang="en-US" sz="2045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Time and Date</a:t>
            </a:r>
            <a:endParaRPr lang="en-US" sz="2045" dirty="0"/>
          </a:p>
        </p:txBody>
      </p:sp>
      <p:sp>
        <p:nvSpPr>
          <p:cNvPr id="23" name="Text 18"/>
          <p:cNvSpPr/>
          <p:nvPr/>
        </p:nvSpPr>
        <p:spPr>
          <a:xfrm>
            <a:off x="5351145" y="6163747"/>
            <a:ext cx="3065740" cy="13296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18"/>
              </a:lnSpc>
              <a:buNone/>
            </a:pPr>
            <a:r>
              <a:rPr lang="en-US" sz="163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can choose their desired pick-up time and date, whether it's for immediate pickup or a scheduled ride.</a:t>
            </a:r>
            <a:endParaRPr lang="en-US" sz="1636" dirty="0"/>
          </a:p>
        </p:txBody>
      </p:sp>
      <p:pic>
        <p:nvPicPr>
          <p:cNvPr id="2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675" y="1626275"/>
            <a:ext cx="4977051" cy="497705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13303" y="882015"/>
            <a:ext cx="5095042" cy="636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15"/>
              </a:lnSpc>
              <a:buNone/>
            </a:pPr>
            <a:r>
              <a:rPr lang="en-US" sz="4012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Fare Calculation</a:t>
            </a:r>
            <a:endParaRPr lang="en-US" sz="4012" dirty="0"/>
          </a:p>
        </p:txBody>
      </p:sp>
      <p:sp>
        <p:nvSpPr>
          <p:cNvPr id="7" name="Text 2"/>
          <p:cNvSpPr/>
          <p:nvPr/>
        </p:nvSpPr>
        <p:spPr>
          <a:xfrm>
            <a:off x="713303" y="1824395"/>
            <a:ext cx="7717393" cy="652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68"/>
              </a:lnSpc>
              <a:buNone/>
            </a:pPr>
            <a:r>
              <a:rPr lang="en-US" sz="160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system needs a robust fare calculation engine that takes into account various factors to determine the cost of each ride.</a:t>
            </a:r>
            <a:endParaRPr lang="en-US" sz="1605" dirty="0"/>
          </a:p>
        </p:txBody>
      </p:sp>
      <p:sp>
        <p:nvSpPr>
          <p:cNvPr id="8" name="Shape 3"/>
          <p:cNvSpPr/>
          <p:nvPr/>
        </p:nvSpPr>
        <p:spPr>
          <a:xfrm>
            <a:off x="713303" y="2705814"/>
            <a:ext cx="7717393" cy="4641652"/>
          </a:xfrm>
          <a:prstGeom prst="roundRect">
            <a:avLst>
              <a:gd name="adj" fmla="val 79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9" name="Shape 4"/>
          <p:cNvSpPr/>
          <p:nvPr/>
        </p:nvSpPr>
        <p:spPr>
          <a:xfrm>
            <a:off x="720923" y="2713434"/>
            <a:ext cx="7702153" cy="12381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5"/>
          <p:cNvSpPr/>
          <p:nvPr/>
        </p:nvSpPr>
        <p:spPr>
          <a:xfrm>
            <a:off x="924639" y="2843332"/>
            <a:ext cx="3439835" cy="3261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68"/>
              </a:lnSpc>
              <a:buNone/>
            </a:pPr>
            <a:r>
              <a:rPr lang="en-US" sz="160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Distance</a:t>
            </a:r>
            <a:endParaRPr lang="en-US" sz="1605" dirty="0"/>
          </a:p>
        </p:txBody>
      </p:sp>
      <p:sp>
        <p:nvSpPr>
          <p:cNvPr id="11" name="Text 6"/>
          <p:cNvSpPr/>
          <p:nvPr/>
        </p:nvSpPr>
        <p:spPr>
          <a:xfrm>
            <a:off x="4779526" y="2843332"/>
            <a:ext cx="3439835" cy="9783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68"/>
              </a:lnSpc>
              <a:buNone/>
            </a:pPr>
            <a:r>
              <a:rPr lang="en-US" sz="160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base fare will increase proportionally to the distance traveled.</a:t>
            </a:r>
            <a:endParaRPr lang="en-US" sz="1605" dirty="0"/>
          </a:p>
        </p:txBody>
      </p:sp>
      <p:sp>
        <p:nvSpPr>
          <p:cNvPr id="12" name="Shape 7"/>
          <p:cNvSpPr/>
          <p:nvPr/>
        </p:nvSpPr>
        <p:spPr>
          <a:xfrm>
            <a:off x="720923" y="3951565"/>
            <a:ext cx="7702153" cy="12381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924639" y="4081463"/>
            <a:ext cx="3439835" cy="3261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68"/>
              </a:lnSpc>
              <a:buNone/>
            </a:pPr>
            <a:r>
              <a:rPr lang="en-US" sz="160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</a:t>
            </a:r>
            <a:endParaRPr lang="en-US" sz="1605" dirty="0"/>
          </a:p>
        </p:txBody>
      </p:sp>
      <p:sp>
        <p:nvSpPr>
          <p:cNvPr id="14" name="Text 9"/>
          <p:cNvSpPr/>
          <p:nvPr/>
        </p:nvSpPr>
        <p:spPr>
          <a:xfrm>
            <a:off x="4779526" y="4081463"/>
            <a:ext cx="3439835" cy="9783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68"/>
              </a:lnSpc>
              <a:buNone/>
            </a:pPr>
            <a:r>
              <a:rPr lang="en-US" sz="160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Depending on traffic conditions and the duration of the trip, an additional time-based charge may be added.</a:t>
            </a:r>
            <a:endParaRPr lang="en-US" sz="1605" dirty="0"/>
          </a:p>
        </p:txBody>
      </p:sp>
      <p:sp>
        <p:nvSpPr>
          <p:cNvPr id="15" name="Shape 10"/>
          <p:cNvSpPr/>
          <p:nvPr/>
        </p:nvSpPr>
        <p:spPr>
          <a:xfrm>
            <a:off x="720923" y="5189696"/>
            <a:ext cx="7702153" cy="9120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1"/>
          <p:cNvSpPr/>
          <p:nvPr/>
        </p:nvSpPr>
        <p:spPr>
          <a:xfrm>
            <a:off x="924639" y="5319593"/>
            <a:ext cx="3439835" cy="3261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68"/>
              </a:lnSpc>
              <a:buNone/>
            </a:pPr>
            <a:r>
              <a:rPr lang="en-US" sz="160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Vehicle Type</a:t>
            </a:r>
            <a:endParaRPr lang="en-US" sz="1605" dirty="0"/>
          </a:p>
        </p:txBody>
      </p:sp>
      <p:sp>
        <p:nvSpPr>
          <p:cNvPr id="17" name="Text 12"/>
          <p:cNvSpPr/>
          <p:nvPr/>
        </p:nvSpPr>
        <p:spPr>
          <a:xfrm>
            <a:off x="4779526" y="5319593"/>
            <a:ext cx="3439835" cy="652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68"/>
              </a:lnSpc>
              <a:buNone/>
            </a:pPr>
            <a:r>
              <a:rPr lang="en-US" sz="160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Luxury cars or vehicles with specific features will have higher fares.</a:t>
            </a:r>
            <a:endParaRPr lang="en-US" sz="1605" dirty="0"/>
          </a:p>
        </p:txBody>
      </p:sp>
      <p:sp>
        <p:nvSpPr>
          <p:cNvPr id="18" name="Shape 13"/>
          <p:cNvSpPr/>
          <p:nvPr/>
        </p:nvSpPr>
        <p:spPr>
          <a:xfrm>
            <a:off x="720923" y="6101715"/>
            <a:ext cx="7702153" cy="12381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4"/>
          <p:cNvSpPr/>
          <p:nvPr/>
        </p:nvSpPr>
        <p:spPr>
          <a:xfrm>
            <a:off x="924639" y="6231612"/>
            <a:ext cx="3439835" cy="3261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68"/>
              </a:lnSpc>
              <a:buNone/>
            </a:pPr>
            <a:r>
              <a:rPr lang="en-US" sz="160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Surcharges</a:t>
            </a:r>
            <a:endParaRPr lang="en-US" sz="1605" dirty="0"/>
          </a:p>
        </p:txBody>
      </p:sp>
      <p:sp>
        <p:nvSpPr>
          <p:cNvPr id="20" name="Text 15"/>
          <p:cNvSpPr/>
          <p:nvPr/>
        </p:nvSpPr>
        <p:spPr>
          <a:xfrm>
            <a:off x="4779526" y="6231612"/>
            <a:ext cx="3439835" cy="9783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68"/>
              </a:lnSpc>
              <a:buNone/>
            </a:pPr>
            <a:r>
              <a:rPr lang="en-US" sz="160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Additional fees may apply for peak hours, late-night trips, or specific destinations.</a:t>
            </a:r>
            <a:endParaRPr lang="en-US" sz="1605" dirty="0"/>
          </a:p>
        </p:txBody>
      </p:sp>
      <p:pic>
        <p:nvPicPr>
          <p:cNvPr id="2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9987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8349" y="2694265"/>
            <a:ext cx="5188029" cy="4997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35"/>
              </a:lnSpc>
              <a:buNone/>
            </a:pPr>
            <a:r>
              <a:rPr lang="en-US" sz="314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Confirmation and Payment</a:t>
            </a:r>
            <a:endParaRPr lang="en-US" sz="3148" dirty="0"/>
          </a:p>
        </p:txBody>
      </p:sp>
      <p:sp>
        <p:nvSpPr>
          <p:cNvPr id="6" name="Text 2"/>
          <p:cNvSpPr/>
          <p:nvPr/>
        </p:nvSpPr>
        <p:spPr>
          <a:xfrm>
            <a:off x="2028349" y="3433763"/>
            <a:ext cx="10573703" cy="255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15"/>
              </a:lnSpc>
              <a:buNone/>
            </a:pPr>
            <a:r>
              <a:rPr lang="en-US" sz="125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After the user submits their booking request, the system needs to process the information, confirm the ride, and handle payment securely.</a:t>
            </a:r>
            <a:endParaRPr lang="en-US" sz="1259" dirty="0"/>
          </a:p>
        </p:txBody>
      </p:sp>
      <p:sp>
        <p:nvSpPr>
          <p:cNvPr id="7" name="Shape 3"/>
          <p:cNvSpPr/>
          <p:nvPr/>
        </p:nvSpPr>
        <p:spPr>
          <a:xfrm>
            <a:off x="4451985" y="5521821"/>
            <a:ext cx="359688" cy="359688"/>
          </a:xfrm>
          <a:prstGeom prst="roundRect">
            <a:avLst>
              <a:gd name="adj" fmla="val 8002"/>
            </a:avLst>
          </a:prstGeom>
          <a:solidFill>
            <a:srgbClr val="3A3B3C"/>
          </a:solidFill>
          <a:ln/>
        </p:spPr>
      </p:sp>
      <p:sp>
        <p:nvSpPr>
          <p:cNvPr id="8" name="Text 4"/>
          <p:cNvSpPr/>
          <p:nvPr/>
        </p:nvSpPr>
        <p:spPr>
          <a:xfrm>
            <a:off x="4590455" y="5581710"/>
            <a:ext cx="82748" cy="239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889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889" dirty="0"/>
          </a:p>
        </p:txBody>
      </p:sp>
      <p:sp>
        <p:nvSpPr>
          <p:cNvPr id="9" name="Text 5"/>
          <p:cNvSpPr/>
          <p:nvPr/>
        </p:nvSpPr>
        <p:spPr>
          <a:xfrm>
            <a:off x="3632359" y="3869293"/>
            <a:ext cx="1998702" cy="249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67"/>
              </a:lnSpc>
              <a:buNone/>
            </a:pPr>
            <a:r>
              <a:rPr lang="en-US" sz="1574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Ride Confirmation</a:t>
            </a:r>
            <a:endParaRPr lang="en-US" sz="1574" dirty="0"/>
          </a:p>
        </p:txBody>
      </p:sp>
      <p:sp>
        <p:nvSpPr>
          <p:cNvPr id="10" name="Text 6"/>
          <p:cNvSpPr/>
          <p:nvPr/>
        </p:nvSpPr>
        <p:spPr>
          <a:xfrm>
            <a:off x="2188250" y="4214932"/>
            <a:ext cx="4887039" cy="7672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015"/>
              </a:lnSpc>
              <a:buNone/>
            </a:pPr>
            <a:r>
              <a:rPr lang="en-US" sz="125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system should send a confirmation message to the user, providing details of the ride, including the estimated time of arrival, driver information, and fare details.</a:t>
            </a:r>
            <a:endParaRPr lang="en-US" sz="1259" dirty="0"/>
          </a:p>
        </p:txBody>
      </p:sp>
      <p:sp>
        <p:nvSpPr>
          <p:cNvPr id="11" name="Shape 7"/>
          <p:cNvSpPr/>
          <p:nvPr/>
        </p:nvSpPr>
        <p:spPr>
          <a:xfrm>
            <a:off x="7135297" y="5521821"/>
            <a:ext cx="359688" cy="359688"/>
          </a:xfrm>
          <a:prstGeom prst="roundRect">
            <a:avLst>
              <a:gd name="adj" fmla="val 8002"/>
            </a:avLst>
          </a:prstGeom>
          <a:solidFill>
            <a:srgbClr val="3A3B3C"/>
          </a:solidFill>
          <a:ln/>
        </p:spPr>
      </p:sp>
      <p:sp>
        <p:nvSpPr>
          <p:cNvPr id="12" name="Text 8"/>
          <p:cNvSpPr/>
          <p:nvPr/>
        </p:nvSpPr>
        <p:spPr>
          <a:xfrm>
            <a:off x="7241619" y="5581710"/>
            <a:ext cx="147042" cy="239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889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889" dirty="0"/>
          </a:p>
        </p:txBody>
      </p:sp>
      <p:sp>
        <p:nvSpPr>
          <p:cNvPr id="13" name="Text 9"/>
          <p:cNvSpPr/>
          <p:nvPr/>
        </p:nvSpPr>
        <p:spPr>
          <a:xfrm>
            <a:off x="6315789" y="6421160"/>
            <a:ext cx="1998702" cy="249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67"/>
              </a:lnSpc>
              <a:buNone/>
            </a:pPr>
            <a:r>
              <a:rPr lang="en-US" sz="1574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Payment Options</a:t>
            </a:r>
            <a:endParaRPr lang="en-US" sz="1574" dirty="0"/>
          </a:p>
        </p:txBody>
      </p:sp>
      <p:sp>
        <p:nvSpPr>
          <p:cNvPr id="14" name="Text 10"/>
          <p:cNvSpPr/>
          <p:nvPr/>
        </p:nvSpPr>
        <p:spPr>
          <a:xfrm>
            <a:off x="4871561" y="6766798"/>
            <a:ext cx="4887158" cy="7672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015"/>
              </a:lnSpc>
              <a:buNone/>
            </a:pPr>
            <a:r>
              <a:rPr lang="en-US" sz="125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system should offer a variety of secure payment options, including credit card, debit card, digital wallets, and cash on delivery.</a:t>
            </a:r>
            <a:endParaRPr lang="en-US" sz="1259" dirty="0"/>
          </a:p>
        </p:txBody>
      </p:sp>
      <p:sp>
        <p:nvSpPr>
          <p:cNvPr id="15" name="Shape 11"/>
          <p:cNvSpPr/>
          <p:nvPr/>
        </p:nvSpPr>
        <p:spPr>
          <a:xfrm>
            <a:off x="9818727" y="5521821"/>
            <a:ext cx="359688" cy="359688"/>
          </a:xfrm>
          <a:prstGeom prst="roundRect">
            <a:avLst>
              <a:gd name="adj" fmla="val 8002"/>
            </a:avLst>
          </a:prstGeom>
          <a:solidFill>
            <a:srgbClr val="3A3B3C"/>
          </a:solidFill>
          <a:ln/>
        </p:spPr>
      </p:sp>
      <p:sp>
        <p:nvSpPr>
          <p:cNvPr id="16" name="Text 12"/>
          <p:cNvSpPr/>
          <p:nvPr/>
        </p:nvSpPr>
        <p:spPr>
          <a:xfrm>
            <a:off x="9924217" y="5581710"/>
            <a:ext cx="148709" cy="2399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889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889" dirty="0"/>
          </a:p>
        </p:txBody>
      </p:sp>
      <p:sp>
        <p:nvSpPr>
          <p:cNvPr id="17" name="Text 13"/>
          <p:cNvSpPr/>
          <p:nvPr/>
        </p:nvSpPr>
        <p:spPr>
          <a:xfrm>
            <a:off x="8999220" y="4125039"/>
            <a:ext cx="1998702" cy="249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67"/>
              </a:lnSpc>
              <a:buNone/>
            </a:pPr>
            <a:r>
              <a:rPr lang="en-US" sz="1574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Payment Processing</a:t>
            </a:r>
            <a:endParaRPr lang="en-US" sz="1574" dirty="0"/>
          </a:p>
        </p:txBody>
      </p:sp>
      <p:sp>
        <p:nvSpPr>
          <p:cNvPr id="18" name="Text 14"/>
          <p:cNvSpPr/>
          <p:nvPr/>
        </p:nvSpPr>
        <p:spPr>
          <a:xfrm>
            <a:off x="7554992" y="4470678"/>
            <a:ext cx="4887158" cy="5114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015"/>
              </a:lnSpc>
              <a:buNone/>
            </a:pPr>
            <a:r>
              <a:rPr lang="en-US" sz="125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payment gateway should securely process transactions and ensure that the driver receives the correct fare.</a:t>
            </a:r>
            <a:endParaRPr lang="en-US" sz="1259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0184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6080" y="2463879"/>
            <a:ext cx="4037052" cy="504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74"/>
              </a:lnSpc>
              <a:buNone/>
            </a:pPr>
            <a:r>
              <a:rPr lang="en-US" sz="3179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Driver Allocation</a:t>
            </a:r>
            <a:endParaRPr lang="en-US" sz="3179" dirty="0"/>
          </a:p>
        </p:txBody>
      </p:sp>
      <p:sp>
        <p:nvSpPr>
          <p:cNvPr id="6" name="Text 2"/>
          <p:cNvSpPr/>
          <p:nvPr/>
        </p:nvSpPr>
        <p:spPr>
          <a:xfrm>
            <a:off x="1976080" y="3210639"/>
            <a:ext cx="10678239" cy="5164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34"/>
              </a:lnSpc>
              <a:buNone/>
            </a:pPr>
            <a:r>
              <a:rPr lang="en-US" sz="127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system should intelligently match available drivers to incoming ride requests, taking into account factors like driver location, vehicle type, and passenger preferences.</a:t>
            </a:r>
            <a:endParaRPr lang="en-US" sz="1272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80" y="3908703"/>
            <a:ext cx="807363" cy="12918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025616" y="4070152"/>
            <a:ext cx="2018467" cy="2521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87"/>
              </a:lnSpc>
              <a:buNone/>
            </a:pPr>
            <a:r>
              <a:rPr lang="en-US" sz="1589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Request Matching</a:t>
            </a:r>
            <a:endParaRPr lang="en-US" sz="1589" dirty="0"/>
          </a:p>
        </p:txBody>
      </p:sp>
      <p:sp>
        <p:nvSpPr>
          <p:cNvPr id="9" name="Text 4"/>
          <p:cNvSpPr/>
          <p:nvPr/>
        </p:nvSpPr>
        <p:spPr>
          <a:xfrm>
            <a:off x="3025616" y="4419124"/>
            <a:ext cx="9628703" cy="2582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34"/>
              </a:lnSpc>
              <a:buNone/>
            </a:pPr>
            <a:r>
              <a:rPr lang="en-US" sz="127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system will identify drivers who are closest to the pick-up location and have the appropriate vehicle type.</a:t>
            </a:r>
            <a:endParaRPr lang="en-US" sz="1272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080" y="5200531"/>
            <a:ext cx="807363" cy="12918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025616" y="5361980"/>
            <a:ext cx="2018467" cy="2521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87"/>
              </a:lnSpc>
              <a:buNone/>
            </a:pPr>
            <a:r>
              <a:rPr lang="en-US" sz="1589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Driver Notification</a:t>
            </a:r>
            <a:endParaRPr lang="en-US" sz="1589" dirty="0"/>
          </a:p>
        </p:txBody>
      </p:sp>
      <p:sp>
        <p:nvSpPr>
          <p:cNvPr id="12" name="Text 6"/>
          <p:cNvSpPr/>
          <p:nvPr/>
        </p:nvSpPr>
        <p:spPr>
          <a:xfrm>
            <a:off x="3025616" y="5710952"/>
            <a:ext cx="9628703" cy="5164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34"/>
              </a:lnSpc>
              <a:buNone/>
            </a:pPr>
            <a:r>
              <a:rPr lang="en-US" sz="127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Drivers will receive notifications on their app, presenting them with the ride details, including pick-up and drop-off locations, passenger details, and estimated fare.</a:t>
            </a:r>
            <a:endParaRPr lang="en-US" sz="1272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080" y="6492359"/>
            <a:ext cx="807363" cy="129182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3025616" y="6653808"/>
            <a:ext cx="2018467" cy="2521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87"/>
              </a:lnSpc>
              <a:buNone/>
            </a:pPr>
            <a:r>
              <a:rPr lang="en-US" sz="1589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Driver Acceptance</a:t>
            </a:r>
            <a:endParaRPr lang="en-US" sz="1589" dirty="0"/>
          </a:p>
        </p:txBody>
      </p:sp>
      <p:sp>
        <p:nvSpPr>
          <p:cNvPr id="15" name="Text 8"/>
          <p:cNvSpPr/>
          <p:nvPr/>
        </p:nvSpPr>
        <p:spPr>
          <a:xfrm>
            <a:off x="3025616" y="7002780"/>
            <a:ext cx="9628703" cy="2582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34"/>
              </a:lnSpc>
              <a:buNone/>
            </a:pPr>
            <a:r>
              <a:rPr lang="en-US" sz="127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Drivers have the option to accept or decline the ride request based on their availability and preference.</a:t>
            </a:r>
            <a:endParaRPr lang="en-US" sz="1272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386" y="2401848"/>
            <a:ext cx="5025509" cy="342578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45081" y="797838"/>
            <a:ext cx="7853839" cy="1151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536"/>
              </a:lnSpc>
              <a:buNone/>
            </a:pPr>
            <a:r>
              <a:rPr lang="en-US" sz="3629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and Future Enhancements</a:t>
            </a:r>
            <a:endParaRPr lang="en-US" sz="3629" dirty="0"/>
          </a:p>
        </p:txBody>
      </p:sp>
      <p:sp>
        <p:nvSpPr>
          <p:cNvPr id="7" name="Text 2"/>
          <p:cNvSpPr/>
          <p:nvPr/>
        </p:nvSpPr>
        <p:spPr>
          <a:xfrm>
            <a:off x="645081" y="2226112"/>
            <a:ext cx="7853839" cy="58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22"/>
              </a:lnSpc>
              <a:buNone/>
            </a:pPr>
            <a:r>
              <a:rPr lang="en-US" sz="145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cab booking system provides a convenient and efficient way for passengers to book rides and for drivers to earn income. However, there is always room for improvement.</a:t>
            </a:r>
            <a:endParaRPr lang="en-US" sz="1451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81" y="3022997"/>
            <a:ext cx="460772" cy="46077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5081" y="3668078"/>
            <a:ext cx="2304098" cy="287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8"/>
              </a:lnSpc>
              <a:buNone/>
            </a:pPr>
            <a:r>
              <a:rPr lang="en-US" sz="1814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Advanced Routing</a:t>
            </a:r>
            <a:endParaRPr lang="en-US" sz="1814" dirty="0"/>
          </a:p>
        </p:txBody>
      </p:sp>
      <p:sp>
        <p:nvSpPr>
          <p:cNvPr id="10" name="Text 4"/>
          <p:cNvSpPr/>
          <p:nvPr/>
        </p:nvSpPr>
        <p:spPr>
          <a:xfrm>
            <a:off x="645081" y="4066461"/>
            <a:ext cx="3788688" cy="8843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22"/>
              </a:lnSpc>
              <a:buNone/>
            </a:pPr>
            <a:r>
              <a:rPr lang="en-US" sz="145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Integrating real-time traffic data can optimize routes and provide more accurate arrival times.</a:t>
            </a:r>
            <a:endParaRPr lang="en-US" sz="1451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232" y="3022997"/>
            <a:ext cx="460772" cy="46077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710232" y="3668078"/>
            <a:ext cx="2304098" cy="287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8"/>
              </a:lnSpc>
              <a:buNone/>
            </a:pPr>
            <a:r>
              <a:rPr lang="en-US" sz="1814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Integrated Payments</a:t>
            </a:r>
            <a:endParaRPr lang="en-US" sz="1814" dirty="0"/>
          </a:p>
        </p:txBody>
      </p:sp>
      <p:sp>
        <p:nvSpPr>
          <p:cNvPr id="13" name="Text 6"/>
          <p:cNvSpPr/>
          <p:nvPr/>
        </p:nvSpPr>
        <p:spPr>
          <a:xfrm>
            <a:off x="4710232" y="4066461"/>
            <a:ext cx="3788688" cy="8843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22"/>
              </a:lnSpc>
              <a:buNone/>
            </a:pPr>
            <a:r>
              <a:rPr lang="en-US" sz="145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Adding options like in-app payments can make the booking process more streamlined.</a:t>
            </a:r>
            <a:endParaRPr lang="en-US" sz="1451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81" y="5503783"/>
            <a:ext cx="460772" cy="46077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45081" y="6148864"/>
            <a:ext cx="3256478" cy="287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8"/>
              </a:lnSpc>
              <a:buNone/>
            </a:pPr>
            <a:r>
              <a:rPr lang="en-US" sz="1814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Driver and Passenger Ratings</a:t>
            </a:r>
            <a:endParaRPr lang="en-US" sz="1814" dirty="0"/>
          </a:p>
        </p:txBody>
      </p:sp>
      <p:sp>
        <p:nvSpPr>
          <p:cNvPr id="16" name="Text 8"/>
          <p:cNvSpPr/>
          <p:nvPr/>
        </p:nvSpPr>
        <p:spPr>
          <a:xfrm>
            <a:off x="645081" y="6547247"/>
            <a:ext cx="3788688" cy="58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22"/>
              </a:lnSpc>
              <a:buNone/>
            </a:pPr>
            <a:r>
              <a:rPr lang="en-US" sz="145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Implementing a rating system can enhance trust and accountability for both parties.</a:t>
            </a:r>
            <a:endParaRPr lang="en-US" sz="1451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232" y="5503783"/>
            <a:ext cx="460772" cy="460772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4710232" y="6148864"/>
            <a:ext cx="2304098" cy="287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8"/>
              </a:lnSpc>
              <a:buNone/>
            </a:pPr>
            <a:r>
              <a:rPr lang="en-US" sz="1814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Vehicle Tracking</a:t>
            </a:r>
            <a:endParaRPr lang="en-US" sz="1814" dirty="0"/>
          </a:p>
        </p:txBody>
      </p:sp>
      <p:sp>
        <p:nvSpPr>
          <p:cNvPr id="19" name="Text 10"/>
          <p:cNvSpPr/>
          <p:nvPr/>
        </p:nvSpPr>
        <p:spPr>
          <a:xfrm>
            <a:off x="4710232" y="6547247"/>
            <a:ext cx="3788688" cy="8843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22"/>
              </a:lnSpc>
              <a:buNone/>
            </a:pPr>
            <a:r>
              <a:rPr lang="en-US" sz="145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vehicle tracking can improve safety and provide peace of mind for passengers.</a:t>
            </a:r>
            <a:endParaRPr lang="en-US" sz="1451" dirty="0"/>
          </a:p>
        </p:txBody>
      </p:sp>
      <p:pic>
        <p:nvPicPr>
          <p:cNvPr id="20" name="Image 7" descr="preencoded.png">
            <a:hlinkClick r:id="rId9" tooltip="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2024-07-29T02:54:00Z</dcterms:created>
  <dcterms:modified xsi:type="dcterms:W3CDTF">2024-07-29T02:54:00Z</dcterms:modified>
</cp:coreProperties>
</file>